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71" r:id="rId5"/>
    <p:sldId id="270" r:id="rId6"/>
    <p:sldId id="260" r:id="rId7"/>
    <p:sldId id="259" r:id="rId8"/>
    <p:sldId id="261" r:id="rId9"/>
    <p:sldId id="256" r:id="rId10"/>
    <p:sldId id="263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1095-6211-492A-567B-A3D3C6D8E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D821E-7133-7A07-4A4B-19542844A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9875C-829C-BEAA-0C0A-72FB33D7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5EEB6-A2CA-C1F2-77E7-87867088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6766-11E0-14E5-E021-0956A4F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D54D-43E7-C91E-42F9-C64BF715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0EDA3-7F28-9828-7ED6-0869E958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93C9-BC57-1181-D878-9DBE6019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9092C-A1E6-39C3-0571-B507C4A7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8913-4BBB-5833-4795-1217B80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AF5AC-132A-5C45-47D7-12081B6EB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A0E02-B8A7-6C86-D13F-4FCB5AD89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253E6-51FA-8B28-FA01-A6279D59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52332-F90F-D718-E2EA-6C174C6B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81B37-7300-50DD-C18A-6E19C3A0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3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83838-24DF-AB05-501E-AFA3A17D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6F444-5439-8F8C-A5F6-CFC2D81C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97BF6-6D00-38D8-F44F-771742B3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61A8B-7E80-D751-FBB5-C1FFABE6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50858-CF6B-A80B-32B2-DDC13244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2B00-196A-DAA9-6F97-96C9EFE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5D8C8-A985-0295-823A-0476E785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E3C0-B0CD-9929-D6EC-E7821BC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4FF0F-FBA7-BF57-42CE-6A927EBC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1754D-485A-8643-0A31-3F3EAE26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3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34FF-3439-31F2-9097-20B3CB00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DC72-20A3-1269-7553-DF33EF288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1AFA1-6798-E591-D3D2-8D3A294BE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5AF00-A1AC-604E-849B-6A787FC0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D3B09-763C-1371-F820-0410A6A8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60B0-C6F1-9918-A9D5-66C1BBC5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EA40-A852-5962-27DF-D581898F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D78DD-ECFB-F54D-F82B-929E2E3C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7B934-04B4-D85D-98BF-815781443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7D7F8-F0B5-F6F9-B069-7873FA393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A3D03B-9FEA-90A5-05C0-C42CA3E4B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7B330-FF52-EBAF-50CF-B6954B1B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48A1F-4B70-E1B4-D71B-12BBFF84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2C6D8-3333-801E-4D84-E782003A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4951-91B1-6FB9-6F9B-53189744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416C4-D174-8126-1263-F3B17E01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9DB22-8EEF-26C9-8E29-B4915648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67769-4847-46F0-0674-BCEF480B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9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9EBB6-DF2F-CE27-3314-50E153E0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30825-C212-CE65-1358-CA57E44D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EEBCB-A515-DEA8-080B-1A979CAD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FB58-527B-F264-13E4-59D3652E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3E20-CC75-2D90-A155-F6016C3D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0B4A9-1A9A-988F-3E92-D425B56DE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DBFD9-6872-FF90-321E-618BD641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29FB0-8F58-730C-A1BC-10B26C42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6919B-F45A-8E05-B104-3BA2A1BB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1C4FD-2C0F-77C9-AD84-A38BD603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60E3B-DAAD-12E6-964A-045C3DBF0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FD2DE-C48C-A86F-3B99-BB1E39DB9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CEC7C-8211-1DDC-B542-CE97331D0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E33B7-2A68-2F2A-85EC-5CECA890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B9DF1-76B5-B7C3-CBD9-5AD87EC2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AE512-950D-28D2-12B0-3AE379C84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44953-61AC-EC67-88A6-DCFC154D4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0F1A4-9A32-562B-6428-DD2603146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B8D5B-5111-4FE3-8AA7-71AD5214E72E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B1F2F-B92A-6159-6732-1857E8B3E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47948-4CA1-5AD8-8F29-30650ABED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4BE9D-9B6F-4100-AA5C-903CE2042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echserv.qualtrics.com/jfe/form/SV_6X24LjME9Wa9Rp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FD31366-9D54-CCA2-047C-388619A0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5574" cy="6862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12BE08-7D31-9225-B37B-F526C310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574" y="1150487"/>
            <a:ext cx="3732377" cy="42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3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33FD79-358C-932A-7E3D-4E6D7867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909065"/>
            <a:ext cx="3517119" cy="303372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EA75780-0317-D116-7897-A7105D76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904868"/>
            <a:ext cx="3537345" cy="304211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A11E39A-D650-B15E-28AA-FD48287C0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336" y="1909066"/>
            <a:ext cx="3517120" cy="30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A83D-A841-BE09-5EC4-D6F85D69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6" y="1291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Strategic Marketing Plan – Next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ED2F-EBF6-0558-D903-797C84DA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5" y="1825624"/>
            <a:ext cx="3615813" cy="4903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00B050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searchable directory of Providers defined as Providers-Organizations, Providers-Programs, and Providers-Individuals that provide service and activities pertaining to the reduction of fire arm access in youth and families and services and support for the aftermath of a violent gun incident.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Survey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Map by Neighborhood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Database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49852E-9D21-17FB-B5CE-687360D21AD5}"/>
              </a:ext>
            </a:extLst>
          </p:cNvPr>
          <p:cNvSpPr txBox="1">
            <a:spLocks/>
          </p:cNvSpPr>
          <p:nvPr/>
        </p:nvSpPr>
        <p:spPr>
          <a:xfrm>
            <a:off x="8115299" y="1832281"/>
            <a:ext cx="3615813" cy="4903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00B050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 Hub</a:t>
            </a:r>
          </a:p>
          <a:p>
            <a:pPr marL="0" indent="0" algn="ctr">
              <a:buNone/>
            </a:pPr>
            <a:r>
              <a:rPr lang="en-US" sz="19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digital resource hub connecting Providers, Programs, Partners, and Survivors, Youth Workers, and Families to continuous mental health and supportive services post violent gun incident</a:t>
            </a:r>
          </a:p>
          <a:p>
            <a:pPr marL="0" indent="0" algn="ctr">
              <a:buNone/>
            </a:pPr>
            <a:endParaRPr lang="en-US" sz="21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1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Trauma Survivor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Youth Worker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Family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Connect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B0531F-3CA2-3FA5-1E77-62EF93E06060}"/>
              </a:ext>
            </a:extLst>
          </p:cNvPr>
          <p:cNvSpPr txBox="1">
            <a:spLocks/>
          </p:cNvSpPr>
          <p:nvPr/>
        </p:nvSpPr>
        <p:spPr>
          <a:xfrm>
            <a:off x="4187927" y="1825625"/>
            <a:ext cx="3615813" cy="490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dirty="0">
                <a:solidFill>
                  <a:srgbClr val="00B05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Stories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video-blog of stories by neighborhood representing all 9 townships + Beech Grove, Speedway, City of Lawrence capturing personas (shooter, victim, bystander, concerned family/friends) of gun violence.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Storytellers 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Empathy for Personas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Digital History of Gun Violence </a:t>
            </a: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6B6E4-DD6F-E7E2-E922-A357DE178F8B}"/>
              </a:ext>
            </a:extLst>
          </p:cNvPr>
          <p:cNvSpPr/>
          <p:nvPr/>
        </p:nvSpPr>
        <p:spPr>
          <a:xfrm>
            <a:off x="648929" y="1182713"/>
            <a:ext cx="9761588" cy="3342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A83D-A841-BE09-5EC4-D6F85D69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6" y="1291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Strategic Marketing Plan – 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ED2F-EBF6-0558-D903-797C84DA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5" y="1825624"/>
            <a:ext cx="3615813" cy="4903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00B050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searchable directory of Providers defined as Providers-Organizations, Providers-Programs, and Providers-Individuals that provide service and activities pertaining to the reduction of fire arm access in youth and families and services and support for the aftermath of a violent gun incident.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Survey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Map by Neighborhood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Database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49852E-9D21-17FB-B5CE-687360D21AD5}"/>
              </a:ext>
            </a:extLst>
          </p:cNvPr>
          <p:cNvSpPr txBox="1">
            <a:spLocks/>
          </p:cNvSpPr>
          <p:nvPr/>
        </p:nvSpPr>
        <p:spPr>
          <a:xfrm>
            <a:off x="8115299" y="1832281"/>
            <a:ext cx="3615813" cy="4903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00B050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 Hub</a:t>
            </a:r>
          </a:p>
          <a:p>
            <a:pPr marL="0" indent="0" algn="ctr">
              <a:buNone/>
            </a:pPr>
            <a:r>
              <a:rPr lang="en-US" sz="19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digital resource hub connecting Providers, Programs, Partners, and Survivors, Youth Workers, and Families to continuous mental health and supportive services post violent gun incident</a:t>
            </a:r>
          </a:p>
          <a:p>
            <a:pPr marL="0" indent="0" algn="ctr">
              <a:buNone/>
            </a:pPr>
            <a:endParaRPr lang="en-US" sz="21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1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Trauma Survivor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Youth Worker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Family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Connect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B0531F-3CA2-3FA5-1E77-62EF93E06060}"/>
              </a:ext>
            </a:extLst>
          </p:cNvPr>
          <p:cNvSpPr txBox="1">
            <a:spLocks/>
          </p:cNvSpPr>
          <p:nvPr/>
        </p:nvSpPr>
        <p:spPr>
          <a:xfrm>
            <a:off x="4187927" y="1825625"/>
            <a:ext cx="3615813" cy="490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dirty="0">
                <a:solidFill>
                  <a:srgbClr val="00B05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Stories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video-blog of stories by neighborhood representing all 9 townships + Beech Grove, Speedway, City of Lawrence capturing personas (shooter, victim, bystander, concerned family/friends) of gun violence.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Storytellers 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Empathy for Personas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Digital History of Gun Violence </a:t>
            </a: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6B6E4-DD6F-E7E2-E922-A357DE178F8B}"/>
              </a:ext>
            </a:extLst>
          </p:cNvPr>
          <p:cNvSpPr/>
          <p:nvPr/>
        </p:nvSpPr>
        <p:spPr>
          <a:xfrm>
            <a:off x="648929" y="1182713"/>
            <a:ext cx="9761588" cy="3342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12BE08-7D31-9225-B37B-F526C310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1130822"/>
            <a:ext cx="3732377" cy="42655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A87779-DB04-C54C-11A9-4BE6A9E2248A}"/>
              </a:ext>
            </a:extLst>
          </p:cNvPr>
          <p:cNvSpPr txBox="1"/>
          <p:nvPr/>
        </p:nvSpPr>
        <p:spPr>
          <a:xfrm>
            <a:off x="4513007" y="2135747"/>
            <a:ext cx="71873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1</a:t>
            </a:r>
            <a:r>
              <a:rPr lang="en-US" sz="4800" b="1" dirty="0">
                <a:solidFill>
                  <a:srgbClr val="00B050"/>
                </a:solidFill>
              </a:rPr>
              <a:t>  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Firearms Dashboard</a:t>
            </a:r>
          </a:p>
          <a:p>
            <a:endParaRPr lang="en-US" sz="4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sz="4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4800" b="1" dirty="0">
                <a:solidFill>
                  <a:srgbClr val="92D050"/>
                </a:solidFill>
              </a:rPr>
              <a:t>2</a:t>
            </a:r>
            <a:r>
              <a:rPr lang="en-US" sz="4800" b="1" dirty="0">
                <a:solidFill>
                  <a:srgbClr val="00B050"/>
                </a:solidFill>
              </a:rPr>
              <a:t>  </a:t>
            </a: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Firearms Safety Info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354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98710-3EFA-9D10-B49E-4F4C9DBC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61" y="643467"/>
            <a:ext cx="6632220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C525F-BC02-B157-22BA-4103F8162518}"/>
              </a:ext>
            </a:extLst>
          </p:cNvPr>
          <p:cNvSpPr txBox="1"/>
          <p:nvPr/>
        </p:nvSpPr>
        <p:spPr>
          <a:xfrm>
            <a:off x="1435510" y="2644170"/>
            <a:ext cx="3864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YOUTH </a:t>
            </a:r>
          </a:p>
          <a:p>
            <a:r>
              <a:rPr lang="en-US" sz="4800" dirty="0"/>
              <a:t>Participation </a:t>
            </a:r>
          </a:p>
        </p:txBody>
      </p:sp>
    </p:spTree>
    <p:extLst>
      <p:ext uri="{BB962C8B-B14F-4D97-AF65-F5344CB8AC3E}">
        <p14:creationId xmlns:p14="http://schemas.microsoft.com/office/powerpoint/2010/main" val="38368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BBE1-B549-2182-22ED-3D87769C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28" y="349832"/>
            <a:ext cx="5219307" cy="723615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To Do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D4B0-DCFA-2058-634F-024DC9AA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8" y="1172005"/>
            <a:ext cx="7461062" cy="425540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1. Complete Provider Directory Survey </a:t>
            </a:r>
          </a:p>
          <a:p>
            <a:pPr lvl="1"/>
            <a:r>
              <a:rPr lang="en-US" sz="1600" dirty="0"/>
              <a:t>Digitally at: </a:t>
            </a:r>
            <a:r>
              <a:rPr lang="en-US" sz="1200" b="0" i="0" u="sng" dirty="0">
                <a:effectLst/>
                <a:highlight>
                  <a:srgbClr val="F8F8F8"/>
                </a:highlight>
                <a:latin typeface="Slack-Lato"/>
                <a:hlinkClick r:id="rId2"/>
              </a:rPr>
              <a:t>https://techserv.qualtrics.com/jfe/form/SV_6X24LjME9Wa9RpI</a:t>
            </a:r>
            <a:endParaRPr lang="en-US" sz="1200" b="0" i="0" u="sng" dirty="0">
              <a:effectLst/>
              <a:highlight>
                <a:srgbClr val="F8F8F8"/>
              </a:highlight>
              <a:latin typeface="Slack-Lato"/>
            </a:endParaRPr>
          </a:p>
          <a:p>
            <a:pPr marL="457200" lvl="1" indent="0">
              <a:buNone/>
            </a:pPr>
            <a:endParaRPr lang="en-US" sz="1200" u="sng" dirty="0">
              <a:highlight>
                <a:srgbClr val="F8F8F8"/>
              </a:highlight>
              <a:latin typeface="Slack-Lato"/>
            </a:endParaRP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/>
              <a:t>Print version provided in meeting – hand in to Deb Lu, Community Development Project Manager.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600" dirty="0"/>
              <a:t>Need an interview to complete the survey?  Schedule with Deb. 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Share survey with partners. 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90A89-6841-1BDD-0126-35ABDD33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290" y="1791438"/>
            <a:ext cx="3387605" cy="37345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0F9095-362A-57C4-5B76-B94AC756C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116" y="2087195"/>
            <a:ext cx="1394425" cy="1394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164E9-25D8-8F05-A4D9-B9E5F764AD3C}"/>
              </a:ext>
            </a:extLst>
          </p:cNvPr>
          <p:cNvSpPr txBox="1"/>
          <p:nvPr/>
        </p:nvSpPr>
        <p:spPr>
          <a:xfrm>
            <a:off x="552228" y="58463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/>
              <a:t>2. Attend Next Meeting </a:t>
            </a:r>
          </a:p>
        </p:txBody>
      </p:sp>
    </p:spTree>
    <p:extLst>
      <p:ext uri="{BB962C8B-B14F-4D97-AF65-F5344CB8AC3E}">
        <p14:creationId xmlns:p14="http://schemas.microsoft.com/office/powerpoint/2010/main" val="281346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CA5E-A818-7D2C-97AA-4B82BED9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47" y="32579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Youth Gun Violence Reduction Agenda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B0BC712-6A23-155C-2A8C-229A03A5F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43282"/>
              </p:ext>
            </p:extLst>
          </p:nvPr>
        </p:nvGraphicFramePr>
        <p:xfrm>
          <a:off x="395747" y="1363508"/>
          <a:ext cx="11383297" cy="496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7340">
                  <a:extLst>
                    <a:ext uri="{9D8B030D-6E8A-4147-A177-3AD203B41FA5}">
                      <a16:colId xmlns:a16="http://schemas.microsoft.com/office/drawing/2014/main" val="1683734569"/>
                    </a:ext>
                  </a:extLst>
                </a:gridCol>
                <a:gridCol w="1714281">
                  <a:extLst>
                    <a:ext uri="{9D8B030D-6E8A-4147-A177-3AD203B41FA5}">
                      <a16:colId xmlns:a16="http://schemas.microsoft.com/office/drawing/2014/main" val="4052491746"/>
                    </a:ext>
                  </a:extLst>
                </a:gridCol>
                <a:gridCol w="7521676">
                  <a:extLst>
                    <a:ext uri="{9D8B030D-6E8A-4147-A177-3AD203B41FA5}">
                      <a16:colId xmlns:a16="http://schemas.microsoft.com/office/drawing/2014/main" val="1648443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4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1:30 pm – 1:45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Purpose of Meeting </a:t>
                      </a:r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December 13, 2023 Call to Action – refresher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4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1:45 – 2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Attendee Introductions </a:t>
                      </a:r>
                    </a:p>
                    <a:p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Name</a:t>
                      </a:r>
                      <a:b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Organization</a:t>
                      </a:r>
                      <a:b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Youth-Serving Focus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92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 – 2:30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Strategic Marketing Plan Review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6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2:30 – 3:15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45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Marketing Exercise: #YGVR Brand &amp; Provider Directory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3:15 – 3:30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Strategic Marketing Plan Next Steps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2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3:30 – 4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Firearms Dashboard &amp; Firearms Safety Information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77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4 – 4:15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Marketing Exercise: Brainstorm – Youth Participation</a:t>
                      </a:r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 </a:t>
                      </a:r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Marketing &amp; Design </a:t>
                      </a:r>
                    </a:p>
                    <a:p>
                      <a:r>
                        <a:rPr lang="en-US" b="1" i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       Information Sharing </a:t>
                      </a:r>
                      <a:endParaRPr lang="en-US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5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4:15 – 4:30 pm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15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Wrap-up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43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0476-A91F-D87E-5CC1-2B33BE7E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Purpose of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9808-D744-83C8-C0F0-D2B68B1C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1825625"/>
            <a:ext cx="11700387" cy="4351338"/>
          </a:xfrm>
        </p:spPr>
        <p:txBody>
          <a:bodyPr/>
          <a:lstStyle/>
          <a:p>
            <a:r>
              <a:rPr lang="en-US" b="1" dirty="0"/>
              <a:t>Objectives: </a:t>
            </a:r>
            <a:br>
              <a:rPr lang="en-US" dirty="0"/>
            </a:br>
            <a:r>
              <a:rPr lang="en-US" dirty="0"/>
              <a:t>	1. Understand the three components of the Strategic Marketing Plan. </a:t>
            </a:r>
          </a:p>
          <a:p>
            <a:pPr marL="0" indent="0">
              <a:buNone/>
            </a:pPr>
            <a:r>
              <a:rPr lang="en-US" dirty="0"/>
              <a:t>   	2. Call to Action for Provider Directory Survey responses.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December 2023 Call to Action Refresher: Visual Summation</a:t>
            </a:r>
          </a:p>
          <a:p>
            <a:pPr marL="0" indent="0">
              <a:buNone/>
            </a:pPr>
            <a:r>
              <a:rPr lang="en-US" dirty="0"/>
              <a:t>	1. National Medical Association Council on Violence Prevention </a:t>
            </a:r>
          </a:p>
          <a:p>
            <a:pPr marL="0" indent="0">
              <a:buNone/>
            </a:pPr>
            <a:r>
              <a:rPr lang="en-US" dirty="0"/>
              <a:t>   	2. Stop the Bleed 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1800" b="1" dirty="0"/>
              <a:t>Access all resources at: https://marionhealth.org/call-to-action</a:t>
            </a:r>
            <a:r>
              <a:rPr lang="en-US" sz="2000" b="1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AC9BD-CCE2-7729-FFD5-7F1FCF79C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834" y="4683317"/>
            <a:ext cx="1986728" cy="19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yellow and black checklist&#10;&#10;Description automatically generated">
            <a:extLst>
              <a:ext uri="{FF2B5EF4-FFF2-40B4-BE49-F238E27FC236}">
                <a16:creationId xmlns:a16="http://schemas.microsoft.com/office/drawing/2014/main" id="{F91A3219-A6AB-044A-DD20-E512F32B9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27" b="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2E27E6-E931-BD8E-A843-6461ED76DD19}"/>
              </a:ext>
            </a:extLst>
          </p:cNvPr>
          <p:cNvSpPr txBox="1"/>
          <p:nvPr/>
        </p:nvSpPr>
        <p:spPr>
          <a:xfrm>
            <a:off x="7334864" y="4687840"/>
            <a:ext cx="361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Stop the Bleed</a:t>
            </a:r>
          </a:p>
          <a:p>
            <a:r>
              <a:rPr lang="en-US" dirty="0"/>
              <a:t>Cardiopulmonary Resuscitation</a:t>
            </a:r>
          </a:p>
          <a:p>
            <a:r>
              <a:rPr lang="en-US" dirty="0"/>
              <a:t>Trauma-Informed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EA1EE-BD32-6398-3FA1-A6BB4EB8B695}"/>
              </a:ext>
            </a:extLst>
          </p:cNvPr>
          <p:cNvSpPr txBox="1"/>
          <p:nvPr/>
        </p:nvSpPr>
        <p:spPr>
          <a:xfrm>
            <a:off x="8116528" y="5588254"/>
            <a:ext cx="361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Evidence-Based</a:t>
            </a:r>
          </a:p>
        </p:txBody>
      </p:sp>
    </p:spTree>
    <p:extLst>
      <p:ext uri="{BB962C8B-B14F-4D97-AF65-F5344CB8AC3E}">
        <p14:creationId xmlns:p14="http://schemas.microsoft.com/office/powerpoint/2010/main" val="13662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05471BA-614E-E892-2D18-4BA3C1F1B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5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A83D-A841-BE09-5EC4-D6F85D69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6" y="1291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Attendee Introductions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6B6E4-DD6F-E7E2-E922-A357DE178F8B}"/>
              </a:ext>
            </a:extLst>
          </p:cNvPr>
          <p:cNvSpPr/>
          <p:nvPr/>
        </p:nvSpPr>
        <p:spPr>
          <a:xfrm>
            <a:off x="609601" y="1182713"/>
            <a:ext cx="5486400" cy="3342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E0BEF1-2CFA-77FF-B65D-B1660E08B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72317" cy="4351338"/>
          </a:xfrm>
        </p:spPr>
        <p:txBody>
          <a:bodyPr/>
          <a:lstStyle/>
          <a:p>
            <a:r>
              <a:rPr lang="en-US" dirty="0"/>
              <a:t>First &amp; Last Name</a:t>
            </a:r>
          </a:p>
          <a:p>
            <a:r>
              <a:rPr lang="en-US" dirty="0"/>
              <a:t>Organization or Program</a:t>
            </a:r>
          </a:p>
          <a:p>
            <a:r>
              <a:rPr lang="en-US" dirty="0"/>
              <a:t>Youth-serving focus </a:t>
            </a:r>
          </a:p>
          <a:p>
            <a:r>
              <a:rPr lang="en-US" dirty="0"/>
              <a:t>Service Area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C739B6-C4FA-196B-D6A6-DCC163D1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83" y="1887920"/>
            <a:ext cx="6045066" cy="45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1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A83D-A841-BE09-5EC4-D6F85D69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26" y="12915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Strategic Marketing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ED2F-EBF6-0558-D903-797C84DA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55" y="1825624"/>
            <a:ext cx="3615813" cy="49032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100" b="1" dirty="0">
                <a:solidFill>
                  <a:srgbClr val="00B050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searchable directory of Providers defined as Providers-Organizations, Providers-Programs, and Providers-Individuals that provide service and activities pertaining to the reduction of fire arm access in youth and families and services and support for the aftermath of a violent gun incident.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Survey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Map by Neighborhood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Database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49852E-9D21-17FB-B5CE-687360D21AD5}"/>
              </a:ext>
            </a:extLst>
          </p:cNvPr>
          <p:cNvSpPr txBox="1">
            <a:spLocks/>
          </p:cNvSpPr>
          <p:nvPr/>
        </p:nvSpPr>
        <p:spPr>
          <a:xfrm>
            <a:off x="8115299" y="1832281"/>
            <a:ext cx="3615813" cy="4903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00B050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Resource Hub</a:t>
            </a:r>
          </a:p>
          <a:p>
            <a:pPr marL="0" indent="0" algn="ctr">
              <a:buNone/>
            </a:pPr>
            <a:r>
              <a:rPr lang="en-US" sz="19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digital resource hub connecting Providers, Programs, Partners, and Survivors, Youth Workers, and Families to continuous mental health and supportive services post violent gun incident</a:t>
            </a:r>
          </a:p>
          <a:p>
            <a:pPr marL="0" indent="0" algn="ctr">
              <a:buNone/>
            </a:pPr>
            <a:endParaRPr lang="en-US" sz="21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sz="21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Trauma Survivor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Youth Worker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Family Resource Hub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Connect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B0531F-3CA2-3FA5-1E77-62EF93E06060}"/>
              </a:ext>
            </a:extLst>
          </p:cNvPr>
          <p:cNvSpPr txBox="1">
            <a:spLocks/>
          </p:cNvSpPr>
          <p:nvPr/>
        </p:nvSpPr>
        <p:spPr>
          <a:xfrm>
            <a:off x="4187927" y="1825625"/>
            <a:ext cx="3615813" cy="490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100" b="1" dirty="0">
                <a:solidFill>
                  <a:srgbClr val="00B05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Stories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video-blog of stories by neighborhood representing all 9 townships + Beech Grove, Speedway, City of Lawrence capturing personas (shooter, victim, bystander, concerned family/friends) of gun violence.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Storytellers 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Empathy for Personas</a:t>
            </a:r>
          </a:p>
          <a:p>
            <a:pPr algn="ctr"/>
            <a:r>
              <a:rPr lang="en-US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Digital History of Gun Violence </a:t>
            </a:r>
          </a:p>
          <a:p>
            <a:pPr marL="0" indent="0" algn="ctr">
              <a:buNone/>
            </a:pP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6B6E4-DD6F-E7E2-E922-A357DE178F8B}"/>
              </a:ext>
            </a:extLst>
          </p:cNvPr>
          <p:cNvSpPr/>
          <p:nvPr/>
        </p:nvSpPr>
        <p:spPr>
          <a:xfrm>
            <a:off x="648929" y="1182713"/>
            <a:ext cx="9761588" cy="3342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4F9F35-868D-FD3B-A327-3E9487A3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3535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b="1" dirty="0">
                <a:solidFill>
                  <a:schemeClr val="bg1"/>
                </a:solidFill>
              </a:rPr>
              <a:t>Marketing Exercise: What’s in a name?</a:t>
            </a:r>
            <a:br>
              <a:rPr lang="en-US" sz="4300" b="1" dirty="0">
                <a:solidFill>
                  <a:schemeClr val="bg1"/>
                </a:solidFill>
              </a:rPr>
            </a:br>
            <a:br>
              <a:rPr lang="en-US" sz="4300" b="1" dirty="0">
                <a:solidFill>
                  <a:schemeClr val="bg1"/>
                </a:solidFill>
              </a:rPr>
            </a:br>
            <a:r>
              <a:rPr lang="en-US" sz="4300" b="1" dirty="0">
                <a:solidFill>
                  <a:schemeClr val="bg1"/>
                </a:solidFill>
              </a:rPr>
              <a:t>Youth Gun Violence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3A75F3-5350-303B-3603-1510951F7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19" r="193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B4BDDB-B916-8CB6-15F5-109B71CF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4" y="119686"/>
            <a:ext cx="5106167" cy="661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48D876-FB86-DF45-943A-8C82DA5B44E4}"/>
              </a:ext>
            </a:extLst>
          </p:cNvPr>
          <p:cNvSpPr txBox="1">
            <a:spLocks/>
          </p:cNvSpPr>
          <p:nvPr/>
        </p:nvSpPr>
        <p:spPr>
          <a:xfrm>
            <a:off x="5501149" y="645753"/>
            <a:ext cx="6566257" cy="58828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Marketing Exercise: </a:t>
            </a:r>
            <a:b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b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Provider Directory Survey Feedback</a:t>
            </a:r>
            <a:br>
              <a:rPr lang="en-US" sz="3100" b="1" dirty="0">
                <a:solidFill>
                  <a:srgbClr val="00B050"/>
                </a:solidFill>
              </a:rPr>
            </a:br>
            <a:endParaRPr lang="en-US" sz="3100" b="1" dirty="0">
              <a:solidFill>
                <a:srgbClr val="00B050"/>
              </a:solidFill>
            </a:endParaRPr>
          </a:p>
          <a:p>
            <a:pPr marL="514350" indent="-514350" algn="l">
              <a:buAutoNum type="arabicPlain"/>
            </a:pPr>
            <a:r>
              <a:rPr lang="en-US" sz="3100" b="1" dirty="0">
                <a:solidFill>
                  <a:srgbClr val="00B050"/>
                </a:solidFill>
              </a:rPr>
              <a:t>Assess: </a:t>
            </a: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Questions for Clarity</a:t>
            </a:r>
            <a:b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514350" indent="-514350" algn="l">
              <a:buAutoNum type="arabicPlain"/>
            </a:pPr>
            <a:r>
              <a:rPr lang="en-US" sz="3100" b="1" dirty="0">
                <a:solidFill>
                  <a:srgbClr val="00B050"/>
                </a:solidFill>
              </a:rPr>
              <a:t>Assess: </a:t>
            </a: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Questions for Cultural Competency </a:t>
            </a:r>
            <a:b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3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buAutoNum type="arabicPlain"/>
            </a:pPr>
            <a:r>
              <a:rPr lang="en-US" sz="3100" b="1" dirty="0">
                <a:solidFill>
                  <a:srgbClr val="00B050"/>
                </a:solidFill>
              </a:rPr>
              <a:t>Review: </a:t>
            </a: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Additional Data Collection Needs </a:t>
            </a:r>
          </a:p>
          <a:p>
            <a:pPr marL="514350" indent="-514350" algn="l">
              <a:buAutoNum type="arabicPlain"/>
            </a:pPr>
            <a:endParaRPr lang="en-US" sz="3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514350" indent="-514350" algn="l">
              <a:buAutoNum type="arabicPlain"/>
            </a:pPr>
            <a:r>
              <a:rPr lang="en-US" sz="3100" b="1" dirty="0">
                <a:solidFill>
                  <a:srgbClr val="00B050"/>
                </a:solidFill>
              </a:rPr>
              <a:t>Recommend: </a:t>
            </a:r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Survey distribution methods </a:t>
            </a:r>
          </a:p>
        </p:txBody>
      </p:sp>
    </p:spTree>
    <p:extLst>
      <p:ext uri="{BB962C8B-B14F-4D97-AF65-F5344CB8AC3E}">
        <p14:creationId xmlns:p14="http://schemas.microsoft.com/office/powerpoint/2010/main" val="48423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816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Slack-Lato</vt:lpstr>
      <vt:lpstr>Aptos</vt:lpstr>
      <vt:lpstr>Aptos Display</vt:lpstr>
      <vt:lpstr>Arial</vt:lpstr>
      <vt:lpstr>Office Theme</vt:lpstr>
      <vt:lpstr>PowerPoint Presentation</vt:lpstr>
      <vt:lpstr>Youth Gun Violence Reduction Agenda </vt:lpstr>
      <vt:lpstr>Purpose of Meeting</vt:lpstr>
      <vt:lpstr>PowerPoint Presentation</vt:lpstr>
      <vt:lpstr>PowerPoint Presentation</vt:lpstr>
      <vt:lpstr>Attendee Introductions </vt:lpstr>
      <vt:lpstr>Strategic Marketing Plan </vt:lpstr>
      <vt:lpstr>Marketing Exercise: What’s in a name?  Youth Gun Violence Reduction</vt:lpstr>
      <vt:lpstr>PowerPoint Presentation</vt:lpstr>
      <vt:lpstr>PowerPoint Presentation</vt:lpstr>
      <vt:lpstr>Strategic Marketing Plan – Next Actions </vt:lpstr>
      <vt:lpstr>Strategic Marketing Plan – Next Meeting</vt:lpstr>
      <vt:lpstr>PowerPoint Presentation</vt:lpstr>
      <vt:lpstr>PowerPoint Presentation</vt:lpstr>
      <vt:lpstr>To Do List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Lu</dc:creator>
  <cp:lastModifiedBy>Sunny Lu</cp:lastModifiedBy>
  <cp:revision>2</cp:revision>
  <dcterms:created xsi:type="dcterms:W3CDTF">2024-04-30T13:23:40Z</dcterms:created>
  <dcterms:modified xsi:type="dcterms:W3CDTF">2024-04-30T15:06:15Z</dcterms:modified>
</cp:coreProperties>
</file>